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sldIdLst>
    <p:sldId id="256" r:id="rId2"/>
    <p:sldId id="261" r:id="rId3"/>
    <p:sldId id="262" r:id="rId4"/>
    <p:sldId id="263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5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ciencenet.cn/u/jerrycueb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blog.csdn.net/lys_828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39A7E-DCA0-2402-7DBA-9D2A434E7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FDF52C-CE10-9799-951B-F8CD693EA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849DA-36B4-3CD7-5536-3BCD2AF8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158D6-9ED4-8791-F8E8-E5FCAC302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DC49F-086A-BF27-37E4-3D9F54F6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1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7D626-EF1F-A4DB-FF74-692CA892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5344DD-C604-8E92-A0C7-C6BC85DED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E065E-8FEF-512D-8856-EEC17817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8D28E-2E34-B443-C46E-62A4F650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66F81-A229-3BA8-CB97-66D01396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24D4AF-415B-891B-1867-0404C165A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4C378A-F569-3854-F0F6-E0322AB7B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EA9FDD-ED27-2080-23F9-12EB97EC7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6340A-81A9-22DE-DA39-5983E995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28AAC4-D917-F9E5-0FE5-1B84F18F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39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C5B46-A398-353F-F208-A07501B9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37F8FF-B92C-EB8A-069A-E50E979A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2" r="16554" b="414"/>
          <a:stretch/>
        </p:blipFill>
        <p:spPr>
          <a:xfrm>
            <a:off x="0" y="1100517"/>
            <a:ext cx="4249930" cy="57543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E0AD491-367E-D37A-E230-86D9CD4F77CB}"/>
              </a:ext>
            </a:extLst>
          </p:cNvPr>
          <p:cNvSpPr/>
          <p:nvPr userDrawn="1"/>
        </p:nvSpPr>
        <p:spPr>
          <a:xfrm>
            <a:off x="0" y="638851"/>
            <a:ext cx="121920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ython</a:t>
            </a:r>
            <a:r>
              <a:rPr lang="zh-CN" altLang="en-US">
                <a:latin typeface="华光粗黑_CNKI" panose="02000500000000000000" pitchFamily="2" charset="-122"/>
                <a:ea typeface="华光粗黑_CNKI" panose="02000500000000000000" pitchFamily="2" charset="-122"/>
              </a:rPr>
              <a:t>科学计量数据可视化</a:t>
            </a:r>
            <a:endParaRPr lang="en-US" dirty="0">
              <a:latin typeface="华光粗黑_CNKI" panose="02000500000000000000" pitchFamily="2" charset="-122"/>
              <a:ea typeface="华光粗黑_CNKI" panose="02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51676B-FE62-3C55-8E5C-68BFC140C986}"/>
              </a:ext>
            </a:extLst>
          </p:cNvPr>
          <p:cNvSpPr/>
          <p:nvPr userDrawn="1"/>
        </p:nvSpPr>
        <p:spPr>
          <a:xfrm>
            <a:off x="0" y="3164"/>
            <a:ext cx="12192000" cy="635686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Times New Roman" panose="02020603050405020304" pitchFamily="18" charset="0"/>
                <a:ea typeface="华光粗黑_CNKI" panose="02000500000000000000" pitchFamily="2" charset="-122"/>
                <a:cs typeface="Times New Roman" panose="02020603050405020304" pitchFamily="18" charset="0"/>
              </a:rPr>
              <a:t>科学计量与知识图谱系列丛书</a:t>
            </a:r>
            <a:endParaRPr lang="en-US" dirty="0">
              <a:solidFill>
                <a:schemeClr val="bg1"/>
              </a:solidFill>
              <a:latin typeface="华光粗黑_CNKI" panose="02000500000000000000" pitchFamily="2" charset="-122"/>
              <a:ea typeface="华光粗黑_CNKI" panose="02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D5EBC2-C44E-E57C-C440-2054CD7903AB}"/>
              </a:ext>
            </a:extLst>
          </p:cNvPr>
          <p:cNvSpPr txBox="1"/>
          <p:nvPr userDrawn="1"/>
        </p:nvSpPr>
        <p:spPr>
          <a:xfrm>
            <a:off x="5496572" y="5067703"/>
            <a:ext cx="595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主讲人        李显（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xinal828@163.com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1514DC-4BD5-2DBF-EFBB-45C9203F56E4}"/>
              </a:ext>
            </a:extLst>
          </p:cNvPr>
          <p:cNvSpPr txBox="1"/>
          <p:nvPr userDrawn="1"/>
        </p:nvSpPr>
        <p:spPr>
          <a:xfrm>
            <a:off x="4249929" y="5866534"/>
            <a:ext cx="7942069" cy="9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引用格式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李显，李杰编著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.Python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科学计量数据可视化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[M].</a:t>
            </a: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北京：首都经济贸易大学出版社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.2023.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李杰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http://blog.sciencenet.cn/u/jerrycueb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李显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https://blog.csdn.net/lys_828</a:t>
            </a:r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42EF4A5-640B-BF64-CE8F-2022F956917F}"/>
              </a:ext>
            </a:extLst>
          </p:cNvPr>
          <p:cNvCxnSpPr>
            <a:cxnSpLocks/>
          </p:cNvCxnSpPr>
          <p:nvPr userDrawn="1"/>
        </p:nvCxnSpPr>
        <p:spPr>
          <a:xfrm>
            <a:off x="4249930" y="5866534"/>
            <a:ext cx="79420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181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C90A4E-C326-4E58-9D3E-06CADF79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C128A-CEFC-EDDC-7275-78B87236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AFD76-0CF2-3451-6833-DBD2CC20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87DB8F-3895-B742-3189-2FD654B288D3}"/>
              </a:ext>
            </a:extLst>
          </p:cNvPr>
          <p:cNvSpPr/>
          <p:nvPr userDrawn="1"/>
        </p:nvSpPr>
        <p:spPr>
          <a:xfrm>
            <a:off x="0" y="6466702"/>
            <a:ext cx="12192000" cy="39129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48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lin ang="54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B07E66-0548-9C93-6DB1-2C3AA7320527}"/>
              </a:ext>
            </a:extLst>
          </p:cNvPr>
          <p:cNvSpPr/>
          <p:nvPr userDrawn="1"/>
        </p:nvSpPr>
        <p:spPr>
          <a:xfrm>
            <a:off x="0" y="0"/>
            <a:ext cx="12192000" cy="6466702"/>
          </a:xfrm>
          <a:prstGeom prst="rect">
            <a:avLst/>
          </a:prstGeom>
          <a:gradFill>
            <a:gsLst>
              <a:gs pos="0">
                <a:schemeClr val="bg1"/>
              </a:gs>
              <a:gs pos="48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733B1-811F-DFA1-8A9E-276D9C97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88A42-89DC-0242-CF34-0C9B77702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C1BCD8-A474-B48C-7846-B09408F0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1F61B-1CA6-67D4-6E27-941E1948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74E61-664D-7F23-8F87-37A0763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2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A4B5E-EC92-BBF6-6E76-065EF6A8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D7D9E6-9DB6-6068-186B-2350A2013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16811-F16D-0BE5-5240-26ED0AED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14BF0-6EE0-4E05-7048-3AF74F06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7B729-39FC-B9A8-AC9C-B00E041A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5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B633-01A9-4585-8BE4-65E3265A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11BAE0-106C-4DFE-9DEA-1689EE0C6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535A4E-F32C-8971-0570-0C0535C6B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D8AC5E-03F1-7CFB-560A-5E6A4C00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A16FB4-7061-D91F-A8C6-23CD9CC3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E2B754-10D6-8EC1-3F3B-A9B32E84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9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C6893-0F5C-B514-9E8B-5FFD35D41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C11004-2FC9-376B-66F9-7643E353A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987E68-FB46-D452-31ED-D4102FE4A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0FB95B-783B-C4BA-4596-DAD86D056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D9975E-4DF6-75CD-50CB-A3C8B858D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7D8E16-97D8-8856-A0C4-43A93E02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CEF3D7-E9E9-80BD-304C-49B2ADED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582DFD-3A1A-844B-9A71-90F144AE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2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87FB-FE7E-64BD-66FA-E0CBFC80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0BB608-C10D-60A3-0ECD-AB9501B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0DAA29-F42D-208A-65B4-7BB76E463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9C42B7-E0A7-88B3-C8D1-A8F46E392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3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60DC9A-1CF7-720C-E022-7A2348FC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D3CE07-5B25-0659-9138-E7277BA5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C9DA3-FFA5-4978-E7B2-30C828C8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202E5-17C3-6A4C-480D-D0ECCD50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E71A9-31FC-09B9-A18B-67B3B0739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651835-D348-F7E1-4906-ACEA9338F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F9AC71-0B41-82FE-45FE-F36618C8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04DF11-F0DD-283B-9AA2-79DA3B48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60CDD9-ED63-FF3E-F856-810E3DA5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5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68B1C-482F-5B25-E6FF-587076AF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692EF0-21EE-D11E-49D0-66F8A9987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837959-4D3C-EBE8-831A-B987141E2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C5A07D-6766-10EF-30A3-894B7CAD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D17293-04A3-0F85-E052-59E653D9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BC5B97-70DF-B13C-7A06-4E3268F0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4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262917-2559-8B7B-8AF9-AB991492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77456-3542-D67C-2A5A-2E30F1069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D760B-E7BA-B5A3-48D4-F6086F96F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F8B3B-54ED-4C5D-8AD7-EEA92521FCB7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298E31-4D39-09BF-DAA3-B51974D78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CCCCB-6562-14F0-F4B7-41F723AB0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8004B-62A0-411E-8E19-F725C07FD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4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ys_828/article/details/109715028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pan.baidu.com/s/15IdHvPc-6S6cCVsTJ0ZCCA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pan.baidu.com/s/1n8lVzl4KD16GwBz5m6WTow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hyperlink" Target="http://www.navicat.com.cn/products/navicat-for-mysq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0CEC76-5FAF-B8AB-C204-1DC48BFA0088}"/>
              </a:ext>
            </a:extLst>
          </p:cNvPr>
          <p:cNvSpPr txBox="1"/>
          <p:nvPr/>
        </p:nvSpPr>
        <p:spPr>
          <a:xfrm>
            <a:off x="6370320" y="3086072"/>
            <a:ext cx="4716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华光粗黑_CNKI" panose="02000500000000000000" pitchFamily="2" charset="-122"/>
                <a:ea typeface="华光粗黑_CNKI" panose="02000500000000000000" pitchFamily="2" charset="-122"/>
              </a:rPr>
              <a:t>MySQL+ Navicat</a:t>
            </a:r>
            <a:r>
              <a:rPr lang="zh-CN" altLang="en-US" sz="2800">
                <a:latin typeface="华光粗黑_CNKI" panose="02000500000000000000" pitchFamily="2" charset="-122"/>
                <a:ea typeface="华光粗黑_CNKI" panose="02000500000000000000" pitchFamily="2" charset="-122"/>
              </a:rPr>
              <a:t>基础</a:t>
            </a:r>
            <a:endParaRPr lang="en-US" sz="2800">
              <a:latin typeface="华光粗黑_CNKI" panose="02000500000000000000" pitchFamily="2" charset="-122"/>
              <a:ea typeface="华光粗黑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391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4.4.5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65D5AB-C840-4D57-CE43-66B50D93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6" y="1573516"/>
            <a:ext cx="5573773" cy="45055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09F5BC-0382-FF08-7D19-2E7D11AD1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58" y="50988"/>
            <a:ext cx="4663130" cy="2068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89BFD3-1385-AC55-DA69-BBF4711B3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89" y="2187319"/>
            <a:ext cx="5037867" cy="1161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4BA42D-37B1-AAF5-FD70-58C65689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903" y="3429000"/>
            <a:ext cx="3098165" cy="18376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01AA2A-4849-14A1-6316-6551026AC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070" y="3429000"/>
            <a:ext cx="3114040" cy="18249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66B4F81-02BD-F75B-3D09-5212495189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1187"/>
          <a:stretch/>
        </p:blipFill>
        <p:spPr>
          <a:xfrm>
            <a:off x="6592329" y="5320972"/>
            <a:ext cx="5122785" cy="1112338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9858E7B5-D7E7-587B-803B-445CF2FCFA02}"/>
              </a:ext>
            </a:extLst>
          </p:cNvPr>
          <p:cNvSpPr/>
          <p:nvPr/>
        </p:nvSpPr>
        <p:spPr>
          <a:xfrm>
            <a:off x="7614023" y="3119151"/>
            <a:ext cx="198257" cy="229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459106CF-D729-EA8D-8482-5FB2EBF9D8DC}"/>
              </a:ext>
            </a:extLst>
          </p:cNvPr>
          <p:cNvSpPr/>
          <p:nvPr/>
        </p:nvSpPr>
        <p:spPr>
          <a:xfrm rot="16200000">
            <a:off x="9002773" y="4661953"/>
            <a:ext cx="198257" cy="229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6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AFB5B02-CE6E-3D3B-5108-1DF7191F2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07"/>
          <a:stretch/>
        </p:blipFill>
        <p:spPr>
          <a:xfrm>
            <a:off x="824812" y="2696560"/>
            <a:ext cx="9814354" cy="3060128"/>
          </a:xfrm>
          <a:prstGeom prst="rect">
            <a:avLst/>
          </a:prstGeom>
        </p:spPr>
      </p:pic>
      <p:sp>
        <p:nvSpPr>
          <p:cNvPr id="21" name="箭头: 下 20">
            <a:extLst>
              <a:ext uri="{FF2B5EF4-FFF2-40B4-BE49-F238E27FC236}">
                <a16:creationId xmlns:a16="http://schemas.microsoft.com/office/drawing/2014/main" id="{2E0F57F0-4851-F452-6A41-FB2845176D70}"/>
              </a:ext>
            </a:extLst>
          </p:cNvPr>
          <p:cNvSpPr/>
          <p:nvPr/>
        </p:nvSpPr>
        <p:spPr>
          <a:xfrm>
            <a:off x="5645492" y="2159591"/>
            <a:ext cx="316643" cy="4199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F82604-5B39-2AFC-6382-E0C17165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5" y="2045042"/>
            <a:ext cx="5180896" cy="8582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5CC814-0002-E74B-6600-E80328E7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93" y="2038179"/>
            <a:ext cx="5914390" cy="8248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54985C-81BA-94BF-5086-593AE309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3" y="3019746"/>
            <a:ext cx="4514180" cy="17429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7E03F4-07AD-9910-FBA1-428D392C8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71" y="4870403"/>
            <a:ext cx="4217979" cy="1535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096919-AA84-B78E-EDC1-B2301D2F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393" y="3060190"/>
            <a:ext cx="5666347" cy="17075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8EA2C3-43E5-F4E8-BF07-3890EB3F0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503" y="4879146"/>
            <a:ext cx="4611661" cy="15267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C2067C-7BAE-98A9-F867-C895E30BF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5317" y="5113016"/>
            <a:ext cx="2222817" cy="11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AFB5B02-CE6E-3D3B-5108-1DF7191F2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07"/>
          <a:stretch/>
        </p:blipFill>
        <p:spPr>
          <a:xfrm>
            <a:off x="824812" y="2696560"/>
            <a:ext cx="9814354" cy="3060128"/>
          </a:xfrm>
          <a:prstGeom prst="rect">
            <a:avLst/>
          </a:prstGeom>
        </p:spPr>
      </p:pic>
      <p:sp>
        <p:nvSpPr>
          <p:cNvPr id="21" name="箭头: 下 20">
            <a:extLst>
              <a:ext uri="{FF2B5EF4-FFF2-40B4-BE49-F238E27FC236}">
                <a16:creationId xmlns:a16="http://schemas.microsoft.com/office/drawing/2014/main" id="{2E0F57F0-4851-F452-6A41-FB2845176D70}"/>
              </a:ext>
            </a:extLst>
          </p:cNvPr>
          <p:cNvSpPr/>
          <p:nvPr/>
        </p:nvSpPr>
        <p:spPr>
          <a:xfrm>
            <a:off x="5645492" y="2159591"/>
            <a:ext cx="316643" cy="4199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6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866903-6DFB-CD3F-19EF-2300B8E7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2" y="2264215"/>
            <a:ext cx="4335145" cy="3124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4A39D5-5780-E362-E0B4-4C3300B01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90"/>
          <a:stretch/>
        </p:blipFill>
        <p:spPr bwMode="auto">
          <a:xfrm>
            <a:off x="5463660" y="2267091"/>
            <a:ext cx="6250545" cy="3122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8582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866903-6DFB-CD3F-19EF-2300B8E7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2" y="2264215"/>
            <a:ext cx="4335145" cy="3124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4A39D5-5780-E362-E0B4-4C3300B01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90"/>
          <a:stretch/>
        </p:blipFill>
        <p:spPr bwMode="auto">
          <a:xfrm>
            <a:off x="5463660" y="2267091"/>
            <a:ext cx="6250545" cy="3122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415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965DF5-46DC-E5E0-C9FD-721210D5F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18" y="2102767"/>
            <a:ext cx="2366530" cy="17710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42B8AB-95E4-E0C2-3A34-0403590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146" y="2092684"/>
            <a:ext cx="2282834" cy="1712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7F6198-4C41-FECF-D1C5-A4E9E92A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67" y="2112217"/>
            <a:ext cx="2434823" cy="1801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427230-307A-457A-A052-CC8597EE2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939" y="2045042"/>
            <a:ext cx="2332302" cy="17433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DBA1EA-2CB7-5D66-E7FE-723279861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8" y="4293568"/>
            <a:ext cx="2387379" cy="17710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BBCF7A-E449-BDBF-295C-897D4FDA5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146" y="4280538"/>
            <a:ext cx="2370681" cy="1771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3EBCF6-35D4-80DC-7275-5AA489D9B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1858" y="4259768"/>
            <a:ext cx="2434823" cy="18349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02A2B0-E94B-2CBE-0FF2-CDCC8BF9DB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32"/>
          <a:stretch/>
        </p:blipFill>
        <p:spPr bwMode="auto">
          <a:xfrm>
            <a:off x="9089939" y="4293568"/>
            <a:ext cx="2558363" cy="1775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4607C3B1-767B-178D-212A-265DD55CD7F8}"/>
              </a:ext>
            </a:extLst>
          </p:cNvPr>
          <p:cNvSpPr/>
          <p:nvPr/>
        </p:nvSpPr>
        <p:spPr>
          <a:xfrm rot="16200000">
            <a:off x="2854087" y="282026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4C6A6890-D770-7398-53CC-1606524153B4}"/>
              </a:ext>
            </a:extLst>
          </p:cNvPr>
          <p:cNvSpPr/>
          <p:nvPr/>
        </p:nvSpPr>
        <p:spPr>
          <a:xfrm rot="16200000">
            <a:off x="5620573" y="2824409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7DD93A18-8E3D-8C20-B474-3BE74693634C}"/>
              </a:ext>
            </a:extLst>
          </p:cNvPr>
          <p:cNvSpPr/>
          <p:nvPr/>
        </p:nvSpPr>
        <p:spPr>
          <a:xfrm rot="16200000">
            <a:off x="8645605" y="2762780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31C63409-AE84-A70F-9575-B79470761EE9}"/>
              </a:ext>
            </a:extLst>
          </p:cNvPr>
          <p:cNvSpPr/>
          <p:nvPr/>
        </p:nvSpPr>
        <p:spPr>
          <a:xfrm rot="16200000">
            <a:off x="2884874" y="5163718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4BCAC2F4-6496-2534-1F24-13C282A7525B}"/>
              </a:ext>
            </a:extLst>
          </p:cNvPr>
          <p:cNvSpPr/>
          <p:nvPr/>
        </p:nvSpPr>
        <p:spPr>
          <a:xfrm rot="16200000">
            <a:off x="5651360" y="5167866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63BABDF5-64EE-74CD-8112-CA375D774158}"/>
              </a:ext>
            </a:extLst>
          </p:cNvPr>
          <p:cNvSpPr/>
          <p:nvPr/>
        </p:nvSpPr>
        <p:spPr>
          <a:xfrm rot="16200000">
            <a:off x="8676392" y="5106237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BD4F1BB8-DC60-28DD-4AC2-256E1AFCBED5}"/>
              </a:ext>
            </a:extLst>
          </p:cNvPr>
          <p:cNvSpPr/>
          <p:nvPr/>
        </p:nvSpPr>
        <p:spPr>
          <a:xfrm rot="16200000">
            <a:off x="11586679" y="273807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D7C5A836-7B3E-328B-723C-E83C46B8FDC8}"/>
              </a:ext>
            </a:extLst>
          </p:cNvPr>
          <p:cNvSpPr/>
          <p:nvPr/>
        </p:nvSpPr>
        <p:spPr>
          <a:xfrm rot="16200000">
            <a:off x="72658" y="5167865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5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4.4.6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CKNI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数据为例利用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进行功能演示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C48EE7-1C18-3C41-C13D-412CD0F3EC00}"/>
              </a:ext>
            </a:extLst>
          </p:cNvPr>
          <p:cNvSpPr txBox="1"/>
          <p:nvPr/>
        </p:nvSpPr>
        <p:spPr>
          <a:xfrm>
            <a:off x="575619" y="1668847"/>
            <a:ext cx="190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）筛选功能</a:t>
            </a:r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6EB981-9594-85E0-4299-FF81D0CCD391}"/>
              </a:ext>
            </a:extLst>
          </p:cNvPr>
          <p:cNvSpPr txBox="1"/>
          <p:nvPr/>
        </p:nvSpPr>
        <p:spPr>
          <a:xfrm>
            <a:off x="3362582" y="1675710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）排序功能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FFD3B6-001F-3A6F-2FA3-78DC23C00910}"/>
              </a:ext>
            </a:extLst>
          </p:cNvPr>
          <p:cNvSpPr txBox="1"/>
          <p:nvPr/>
        </p:nvSpPr>
        <p:spPr>
          <a:xfrm>
            <a:off x="6173744" y="1668847"/>
            <a:ext cx="174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）数据导入</a:t>
            </a:r>
            <a:endParaRPr 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C1BE73-8B1C-D1E0-29D4-643D98631ED9}"/>
              </a:ext>
            </a:extLst>
          </p:cNvPr>
          <p:cNvSpPr txBox="1"/>
          <p:nvPr/>
        </p:nvSpPr>
        <p:spPr>
          <a:xfrm>
            <a:off x="9089939" y="1668847"/>
            <a:ext cx="1913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）数据导出</a:t>
            </a:r>
            <a:endParaRPr lang="en-US" b="1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0CD73E-3ADC-6C35-D447-84C88E65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" y="2305959"/>
            <a:ext cx="2541905" cy="12204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264350-4824-E081-09E5-54AE18649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82" y="2139951"/>
            <a:ext cx="2294042" cy="18509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1A36AD-9A8A-FCCA-8A6A-900CE954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44" y="2165009"/>
            <a:ext cx="2294042" cy="18259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76893F-ECF1-9C33-1BE6-510996FC4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906" y="2139951"/>
            <a:ext cx="2307729" cy="18259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83D7EC-183F-A151-FCAC-DCB87660E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424" y="4271863"/>
            <a:ext cx="2625845" cy="20813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974105-DD95-54A1-C274-A69AD1929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251852"/>
            <a:ext cx="2573187" cy="2035768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460223A4-729F-2508-FE5F-654AE136BE6A}"/>
              </a:ext>
            </a:extLst>
          </p:cNvPr>
          <p:cNvSpPr/>
          <p:nvPr/>
        </p:nvSpPr>
        <p:spPr>
          <a:xfrm rot="16200000">
            <a:off x="2982613" y="282773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FD1E5161-9B00-9618-4E33-27D18BDDA711}"/>
              </a:ext>
            </a:extLst>
          </p:cNvPr>
          <p:cNvSpPr/>
          <p:nvPr/>
        </p:nvSpPr>
        <p:spPr>
          <a:xfrm rot="16200000">
            <a:off x="5768023" y="282773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3DA52A8B-2D8F-281F-6024-D781D2D255F5}"/>
              </a:ext>
            </a:extLst>
          </p:cNvPr>
          <p:cNvSpPr/>
          <p:nvPr/>
        </p:nvSpPr>
        <p:spPr>
          <a:xfrm rot="16200000">
            <a:off x="8581660" y="282773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6729AA0-C612-7196-A867-2ED630DDAE72}"/>
              </a:ext>
            </a:extLst>
          </p:cNvPr>
          <p:cNvSpPr/>
          <p:nvPr/>
        </p:nvSpPr>
        <p:spPr>
          <a:xfrm rot="16200000">
            <a:off x="11453062" y="2793779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0B3E19F0-FD7C-5AFF-053F-FB95842C7897}"/>
              </a:ext>
            </a:extLst>
          </p:cNvPr>
          <p:cNvSpPr/>
          <p:nvPr/>
        </p:nvSpPr>
        <p:spPr>
          <a:xfrm rot="16200000">
            <a:off x="1804149" y="5060328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59BE29D1-99B8-2DAD-F56A-CC82C77DD2EE}"/>
              </a:ext>
            </a:extLst>
          </p:cNvPr>
          <p:cNvSpPr/>
          <p:nvPr/>
        </p:nvSpPr>
        <p:spPr>
          <a:xfrm rot="16200000">
            <a:off x="5463807" y="5140911"/>
            <a:ext cx="242819" cy="2576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81E78A-A1F6-CBBE-3DA2-71F9A532565C}"/>
              </a:ext>
            </a:extLst>
          </p:cNvPr>
          <p:cNvSpPr txBox="1"/>
          <p:nvPr/>
        </p:nvSpPr>
        <p:spPr>
          <a:xfrm>
            <a:off x="809999" y="1111732"/>
            <a:ext cx="988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软件包网盘链接：</a:t>
            </a:r>
            <a:r>
              <a:rPr lang="en-US" sz="1800" u="sng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https://pan.baidu.com/s/15IdHvPc-6S6cCVsTJ0ZCCA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。提取密码：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6666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4.1 </a:t>
            </a:r>
            <a:r>
              <a:rPr 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ySQL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安装与配置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60A7D-7404-30A6-1F68-6A95D32FCA9A}"/>
              </a:ext>
            </a:extLst>
          </p:cNvPr>
          <p:cNvSpPr txBox="1"/>
          <p:nvPr/>
        </p:nvSpPr>
        <p:spPr>
          <a:xfrm>
            <a:off x="538153" y="1586058"/>
            <a:ext cx="10155709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MySQL5.x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版本安装在非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盘的操作手册：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https://blog.csdn.net/lys_828/article/details/109715028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3FCC80-9834-9336-6571-3EC89C8C9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1" r="1286" b="7020"/>
          <a:stretch/>
        </p:blipFill>
        <p:spPr bwMode="auto">
          <a:xfrm>
            <a:off x="895255" y="2441713"/>
            <a:ext cx="4396105" cy="775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F4B10C-F4F9-4E14-B666-8D3BFFE9A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55" y="3457783"/>
            <a:ext cx="4396105" cy="26605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6C748B-C880-2BF4-EB98-64168E247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657" y="3947695"/>
            <a:ext cx="3281680" cy="20897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AF9684-F4CD-76E7-5127-39EE3A2DE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1634" y="3947694"/>
            <a:ext cx="2155169" cy="2089785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82A4DD19-9D78-1EAE-0E4A-FBC323742231}"/>
              </a:ext>
            </a:extLst>
          </p:cNvPr>
          <p:cNvSpPr/>
          <p:nvPr/>
        </p:nvSpPr>
        <p:spPr>
          <a:xfrm>
            <a:off x="2761735" y="3280719"/>
            <a:ext cx="198257" cy="1770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C46ECC0-7F6B-1818-441C-8BAC7AEFC37D}"/>
              </a:ext>
            </a:extLst>
          </p:cNvPr>
          <p:cNvSpPr/>
          <p:nvPr/>
        </p:nvSpPr>
        <p:spPr>
          <a:xfrm rot="16200000">
            <a:off x="5516880" y="4183370"/>
            <a:ext cx="198257" cy="1770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B0D50226-6F7B-6633-3087-A237CC351639}"/>
              </a:ext>
            </a:extLst>
          </p:cNvPr>
          <p:cNvSpPr/>
          <p:nvPr/>
        </p:nvSpPr>
        <p:spPr>
          <a:xfrm rot="16200000">
            <a:off x="9366173" y="4183371"/>
            <a:ext cx="198257" cy="1770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C4D5BE5-D3F6-E4B4-4195-5A3E869BEB36}"/>
              </a:ext>
            </a:extLst>
          </p:cNvPr>
          <p:cNvSpPr txBox="1"/>
          <p:nvPr/>
        </p:nvSpPr>
        <p:spPr>
          <a:xfrm>
            <a:off x="8167816" y="603748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ySQL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文件配置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E3D495-EBD5-3993-2D29-A68C725D74CE}"/>
              </a:ext>
            </a:extLst>
          </p:cNvPr>
          <p:cNvSpPr txBox="1"/>
          <p:nvPr/>
        </p:nvSpPr>
        <p:spPr>
          <a:xfrm>
            <a:off x="5398448" y="2378425"/>
            <a:ext cx="6865633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软件包下载解压到</a:t>
            </a:r>
            <a:r>
              <a:rPr lang="en-US" altLang="zh-CN" dirty="0"/>
              <a:t>C</a:t>
            </a:r>
            <a:r>
              <a:rPr lang="zh-CN" altLang="en-US" dirty="0"/>
              <a:t>盘根目录</a:t>
            </a:r>
            <a:r>
              <a:rPr lang="en-US" altLang="zh-CN" dirty="0"/>
              <a:t>mysql</a:t>
            </a:r>
            <a:r>
              <a:rPr lang="zh-CN" altLang="en-US" dirty="0"/>
              <a:t>文件夹，然后把</a:t>
            </a:r>
            <a:r>
              <a:rPr lang="en-US" altLang="zh-CN" dirty="0"/>
              <a:t>my-huge.ini</a:t>
            </a:r>
            <a:r>
              <a:rPr lang="zh-CN" altLang="en-US" dirty="0"/>
              <a:t>文件复制一份命名为</a:t>
            </a:r>
            <a:r>
              <a:rPr lang="en-US" altLang="zh-CN" dirty="0"/>
              <a:t>my.ini</a:t>
            </a:r>
            <a:r>
              <a:rPr lang="zh-CN" altLang="en-US" dirty="0"/>
              <a:t>。然后用记事本打开后，找到</a:t>
            </a:r>
            <a:r>
              <a:rPr lang="en-US" altLang="zh-CN" dirty="0"/>
              <a:t>[</a:t>
            </a:r>
            <a:r>
              <a:rPr lang="en-US" altLang="zh-CN" dirty="0" err="1"/>
              <a:t>mysqld</a:t>
            </a:r>
            <a:r>
              <a:rPr lang="en-US" altLang="zh-CN" dirty="0"/>
              <a:t>]</a:t>
            </a:r>
            <a:r>
              <a:rPr lang="zh-CN" altLang="en-US" dirty="0"/>
              <a:t>所在位置，在其下方设置</a:t>
            </a:r>
            <a:r>
              <a:rPr lang="en-US" altLang="zh-CN" dirty="0" err="1"/>
              <a:t>basedir</a:t>
            </a:r>
            <a:r>
              <a:rPr lang="zh-CN" altLang="en-US" dirty="0"/>
              <a:t>和</a:t>
            </a:r>
            <a:r>
              <a:rPr lang="en-US" altLang="zh-CN" dirty="0" err="1"/>
              <a:t>datadir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6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4.1 </a:t>
            </a:r>
            <a:r>
              <a:rPr 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ySQL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安装与配置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E0091C-8F5C-80EB-F552-BE5A59E12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" r="802" b="1004"/>
          <a:stretch/>
        </p:blipFill>
        <p:spPr bwMode="auto">
          <a:xfrm>
            <a:off x="643165" y="1596425"/>
            <a:ext cx="2912745" cy="210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D0209E-3E47-2127-9550-A61F8146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33" y="1596425"/>
            <a:ext cx="2729865" cy="21120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E274C0-3409-41CA-0A6F-4BEEE50E3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"/>
          <a:stretch/>
        </p:blipFill>
        <p:spPr bwMode="auto">
          <a:xfrm>
            <a:off x="8565915" y="1575098"/>
            <a:ext cx="2729865" cy="21295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6F7D9F-769E-9F7E-A7EA-F6B36F8F3BB0}"/>
              </a:ext>
            </a:extLst>
          </p:cNvPr>
          <p:cNvSpPr txBox="1"/>
          <p:nvPr/>
        </p:nvSpPr>
        <p:spPr>
          <a:xfrm>
            <a:off x="594669" y="3714498"/>
            <a:ext cx="2961241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开始菜单输入“命令提示符”后启动命令行窗口，然后进入到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目录下</a:t>
            </a:r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DC1B6AD2-B345-BA03-F428-0A0CECE5B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7962" y="3785457"/>
            <a:ext cx="3672017" cy="170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在当前命令行中输入开启数据库服务的指令代码：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Source Code Pro" panose="020B0509030403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mysqld.exe --console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看到最后两行代码出现后，代表数据库服务成功开启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EBD890-3032-6C2A-3CDC-BDC443DF3186}"/>
              </a:ext>
            </a:extLst>
          </p:cNvPr>
          <p:cNvSpPr txBox="1"/>
          <p:nvPr/>
        </p:nvSpPr>
        <p:spPr>
          <a:xfrm>
            <a:off x="8094838" y="3736940"/>
            <a:ext cx="3672017" cy="2537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另外开启一个命令行窗口执行</a:t>
            </a:r>
            <a:r>
              <a:rPr lang="en-US" dirty="0">
                <a:solidFill>
                  <a:srgbClr val="C7254E"/>
                </a:solidFill>
                <a:latin typeface="Source Code Pro" panose="020B0509030403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mysql -u root -p</a:t>
            </a:r>
            <a:r>
              <a:rPr 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语句后，回车执行（第一次启动时候是没有密码设置的，直接回车即可进入），界面中出现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Welcome to</a:t>
            </a:r>
            <a:r>
              <a:rPr 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等欢迎字样代表着可以成功登录数据库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D75A0C-4D30-659C-A61D-2AC6814B7EF4}"/>
              </a:ext>
            </a:extLst>
          </p:cNvPr>
          <p:cNvSpPr txBox="1"/>
          <p:nvPr/>
        </p:nvSpPr>
        <p:spPr>
          <a:xfrm>
            <a:off x="4674845" y="984333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ySQL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数据库启动</a:t>
            </a:r>
            <a:endParaRPr 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1CDB895F-0315-FA31-D607-AF616169C584}"/>
              </a:ext>
            </a:extLst>
          </p:cNvPr>
          <p:cNvSpPr/>
          <p:nvPr/>
        </p:nvSpPr>
        <p:spPr>
          <a:xfrm rot="16200000">
            <a:off x="3912016" y="2412230"/>
            <a:ext cx="198257" cy="4765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702DB38A-54DB-A005-64A5-DA025404DE19}"/>
              </a:ext>
            </a:extLst>
          </p:cNvPr>
          <p:cNvSpPr/>
          <p:nvPr/>
        </p:nvSpPr>
        <p:spPr>
          <a:xfrm rot="16200000">
            <a:off x="7822327" y="2393695"/>
            <a:ext cx="198257" cy="4765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4.2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安装与配置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E521AE-758F-B7CC-D29A-58151D128575}"/>
              </a:ext>
            </a:extLst>
          </p:cNvPr>
          <p:cNvSpPr txBox="1"/>
          <p:nvPr/>
        </p:nvSpPr>
        <p:spPr>
          <a:xfrm>
            <a:off x="532883" y="984333"/>
            <a:ext cx="983443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 for MySQL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官方网址：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http://www.navicat.com.cn/products/navicat-for-mysql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  <a:endParaRPr lang="en-US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266CEE-4450-F69F-46DD-FDE182BAA783}"/>
              </a:ext>
            </a:extLst>
          </p:cNvPr>
          <p:cNvSpPr txBox="1"/>
          <p:nvPr/>
        </p:nvSpPr>
        <p:spPr>
          <a:xfrm>
            <a:off x="532883" y="1439586"/>
            <a:ext cx="10717943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软件安装包网盘链接：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https://pan.baidu.com/s/1n8lVzl4KD16GwBz5m6WTow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。提取密码：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6666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A1C55B-BDA8-6F60-F7EE-0173FBF05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7"/>
          <a:stretch/>
        </p:blipFill>
        <p:spPr bwMode="auto">
          <a:xfrm>
            <a:off x="715172" y="2054113"/>
            <a:ext cx="2680335" cy="2094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0C4966-28F3-71FF-6E4D-CDA3CCA984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3"/>
          <a:stretch/>
        </p:blipFill>
        <p:spPr bwMode="auto">
          <a:xfrm>
            <a:off x="770417" y="2221007"/>
            <a:ext cx="2625090" cy="2087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06F9CB-D780-F47A-412C-4DB4E5E935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7"/>
          <a:stretch/>
        </p:blipFill>
        <p:spPr bwMode="auto">
          <a:xfrm>
            <a:off x="794070" y="2395058"/>
            <a:ext cx="2684145" cy="2101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629FE8-9B44-8ABB-F66B-2DA0E9939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72" y="2527189"/>
            <a:ext cx="2680335" cy="21050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078162-66E4-FA7D-352A-2D794FCE2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472" y="2633818"/>
            <a:ext cx="2892425" cy="22885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BF9584-5196-6BC6-A579-3F32113998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r="1054"/>
          <a:stretch/>
        </p:blipFill>
        <p:spPr bwMode="auto">
          <a:xfrm>
            <a:off x="856777" y="2749972"/>
            <a:ext cx="2865120" cy="2279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B5856D-D9C9-8DD4-7EC8-68689ED417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947"/>
          <a:stretch/>
        </p:blipFill>
        <p:spPr bwMode="auto">
          <a:xfrm>
            <a:off x="903449" y="2932217"/>
            <a:ext cx="2771775" cy="2096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10E028-55B0-7804-9C4A-EA4917EC34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3174" y="2026362"/>
            <a:ext cx="4202228" cy="29464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84A3B5-B8A6-B98A-9A67-E0BB090E3A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3174" y="2054113"/>
            <a:ext cx="3449320" cy="21494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486391-705F-CCFE-37BE-00F68CBD2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6833" y="2051148"/>
            <a:ext cx="2328569" cy="27557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8805239-889F-C8C9-F038-AC0C539552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0006" y="2026362"/>
            <a:ext cx="2658110" cy="15189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D024E01-9A3A-80EC-0B37-981037FBC0C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93"/>
          <a:stretch/>
        </p:blipFill>
        <p:spPr bwMode="auto">
          <a:xfrm>
            <a:off x="9150006" y="2031042"/>
            <a:ext cx="2658110" cy="1309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1456B61-0F21-A810-A031-E6DD1024E0C4}"/>
              </a:ext>
            </a:extLst>
          </p:cNvPr>
          <p:cNvSpPr txBox="1"/>
          <p:nvPr/>
        </p:nvSpPr>
        <p:spPr>
          <a:xfrm>
            <a:off x="794070" y="5313793"/>
            <a:ext cx="260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软件安装包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</a:t>
            </a:r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363C19-BD69-AB1A-8D38-C483A66B7B55}"/>
              </a:ext>
            </a:extLst>
          </p:cNvPr>
          <p:cNvSpPr txBox="1"/>
          <p:nvPr/>
        </p:nvSpPr>
        <p:spPr>
          <a:xfrm>
            <a:off x="4480869" y="5172812"/>
            <a:ext cx="420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数据库连接属性</a:t>
            </a:r>
            <a:endParaRPr 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29901C7-0DA1-ABA2-35D7-A429F4917047}"/>
              </a:ext>
            </a:extLst>
          </p:cNvPr>
          <p:cNvSpPr txBox="1"/>
          <p:nvPr/>
        </p:nvSpPr>
        <p:spPr>
          <a:xfrm>
            <a:off x="8965569" y="3795936"/>
            <a:ext cx="327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Navicat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62199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4.3 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后台服务开启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F7A6F0-3FE2-346A-84BD-D576D187D07E}"/>
              </a:ext>
            </a:extLst>
          </p:cNvPr>
          <p:cNvSpPr txBox="1"/>
          <p:nvPr/>
        </p:nvSpPr>
        <p:spPr>
          <a:xfrm>
            <a:off x="409318" y="2619192"/>
            <a:ext cx="10971255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每次连接都跑到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bin</a:t>
            </a:r>
            <a:r>
              <a:rPr 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目录下去启动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服务器，这个操作太麻烦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希望可以通过后台服务去执行，好像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360</a:t>
            </a:r>
            <a:r>
              <a:rPr 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软件一样，开机可以自启动服务，这样每次只要打开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 for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软件后可以直接自动连接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AFB060-F17A-1EFB-04BA-EF9668DFF61E}"/>
              </a:ext>
            </a:extLst>
          </p:cNvPr>
          <p:cNvSpPr txBox="1"/>
          <p:nvPr/>
        </p:nvSpPr>
        <p:spPr>
          <a:xfrm>
            <a:off x="329256" y="952755"/>
            <a:ext cx="11174885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前面的操作是基于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服务器命令行窗口启动的前提下，如果我们关闭一下这个窗口再次通过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Navicat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连接本地数据库，会出现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2003</a:t>
            </a:r>
            <a:r>
              <a:rPr 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的报错提醒</a:t>
            </a:r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5FB0EF-2486-5D7A-6AF3-8D961CB0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1" y="3618640"/>
            <a:ext cx="3128645" cy="25679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543266-72C0-A48E-1259-E6B42C34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80" y="3512860"/>
            <a:ext cx="3195543" cy="9368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EBF5C2-1425-5EC9-8622-DBDB1398C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774" y="4566748"/>
            <a:ext cx="2315347" cy="18997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57FF63-F221-4F1D-1F45-25D220AC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183" y="3512860"/>
            <a:ext cx="3004185" cy="21221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20EE37-D07E-D51C-B709-9B6F167FE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383" y="3895742"/>
            <a:ext cx="3122289" cy="21221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498881D-F6BC-937A-9E92-AED493D8E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851" y="4254133"/>
            <a:ext cx="3465033" cy="22124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78E9D8-ED1A-333F-28BA-12D21A3E9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88" y="1846423"/>
            <a:ext cx="3577944" cy="8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3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4.4.1 Web of Science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927345-544B-3D7D-7547-8A900BDA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4" y="1505641"/>
            <a:ext cx="4726331" cy="799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740AEF-85BD-955C-9CD1-DB7B2252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4" y="2384852"/>
            <a:ext cx="4693709" cy="182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8BF665-E481-72B7-EE70-F4762937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64" y="4328500"/>
            <a:ext cx="3373266" cy="8188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6790E2-6858-A58E-1988-0C7D6D3B2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361"/>
          <a:stretch/>
        </p:blipFill>
        <p:spPr>
          <a:xfrm>
            <a:off x="579697" y="5264515"/>
            <a:ext cx="4954979" cy="12038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DBA856-FE9C-B192-E6A7-5C7B230BF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94" y="204186"/>
            <a:ext cx="1499870" cy="21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FB9021-B263-651E-54DF-4D8C2E318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39" y="234742"/>
            <a:ext cx="2435225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988584-3152-C08E-3B83-FC6C98D98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952"/>
          <a:stretch/>
        </p:blipFill>
        <p:spPr>
          <a:xfrm>
            <a:off x="10563440" y="932685"/>
            <a:ext cx="1354654" cy="9728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834EF8C-50ED-EAAD-5085-1EA560239E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081" y="2509615"/>
            <a:ext cx="3252359" cy="2128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59C2B09-9F7F-D778-E2D5-268BA6BB61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76" r="27868" b="5660"/>
          <a:stretch/>
        </p:blipFill>
        <p:spPr bwMode="auto">
          <a:xfrm>
            <a:off x="7422946" y="4793844"/>
            <a:ext cx="3028627" cy="1619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201A2D8B-5865-3473-4353-876964373B63}"/>
              </a:ext>
            </a:extLst>
          </p:cNvPr>
          <p:cNvSpPr/>
          <p:nvPr/>
        </p:nvSpPr>
        <p:spPr>
          <a:xfrm rot="15136849">
            <a:off x="5775771" y="2830113"/>
            <a:ext cx="198257" cy="28454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9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4.4.2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Scopus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DBA856-FE9C-B192-E6A7-5C7B230BF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94" y="204186"/>
            <a:ext cx="1499870" cy="21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FB9021-B263-651E-54DF-4D8C2E318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39" y="234742"/>
            <a:ext cx="2435225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988584-3152-C08E-3B83-FC6C98D98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52"/>
          <a:stretch/>
        </p:blipFill>
        <p:spPr>
          <a:xfrm>
            <a:off x="10563440" y="932685"/>
            <a:ext cx="1354654" cy="972820"/>
          </a:xfrm>
          <a:prstGeom prst="rect">
            <a:avLst/>
          </a:prstGeom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201A2D8B-5865-3473-4353-876964373B63}"/>
              </a:ext>
            </a:extLst>
          </p:cNvPr>
          <p:cNvSpPr/>
          <p:nvPr/>
        </p:nvSpPr>
        <p:spPr>
          <a:xfrm rot="16200000">
            <a:off x="6426584" y="3149827"/>
            <a:ext cx="198257" cy="13590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87F26D-1EBD-E0D3-03EB-AEC70923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97" y="1529727"/>
            <a:ext cx="5160645" cy="1781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3D489E-308F-6F5C-412E-315414DA8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97" y="3616451"/>
            <a:ext cx="5140206" cy="7686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A1E4DA-E347-C5E2-67A0-0870650D2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006" y="4710692"/>
            <a:ext cx="5518200" cy="14914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6279E0-04E7-A140-A3A1-AA293E6E0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1522" y="2750394"/>
            <a:ext cx="3049270" cy="17227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B07AE0-274C-1839-8A4A-B2CB163E61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547" y="4649418"/>
            <a:ext cx="2976245" cy="17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4.4.3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PubMed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DBA856-FE9C-B192-E6A7-5C7B230BF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94" y="204186"/>
            <a:ext cx="1499870" cy="21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FB9021-B263-651E-54DF-4D8C2E318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39" y="234742"/>
            <a:ext cx="2435225" cy="215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988584-3152-C08E-3B83-FC6C98D98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52"/>
          <a:stretch/>
        </p:blipFill>
        <p:spPr>
          <a:xfrm>
            <a:off x="10563440" y="932685"/>
            <a:ext cx="1354654" cy="972820"/>
          </a:xfrm>
          <a:prstGeom prst="rect">
            <a:avLst/>
          </a:prstGeom>
        </p:spPr>
      </p:pic>
      <p:sp>
        <p:nvSpPr>
          <p:cNvPr id="23" name="箭头: 下 22">
            <a:extLst>
              <a:ext uri="{FF2B5EF4-FFF2-40B4-BE49-F238E27FC236}">
                <a16:creationId xmlns:a16="http://schemas.microsoft.com/office/drawing/2014/main" id="{201A2D8B-5865-3473-4353-876964373B63}"/>
              </a:ext>
            </a:extLst>
          </p:cNvPr>
          <p:cNvSpPr/>
          <p:nvPr/>
        </p:nvSpPr>
        <p:spPr>
          <a:xfrm rot="15379525">
            <a:off x="6152284" y="3567874"/>
            <a:ext cx="198257" cy="13590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E23021-2FBD-A372-F1FE-476B81CCB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4" y="1523908"/>
            <a:ext cx="4705479" cy="22843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686D18-4368-D395-C817-CBA0F8CF7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24" y="3940767"/>
            <a:ext cx="4927270" cy="1060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B94BAC-E333-823F-C78C-B18666A202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569" b="46607"/>
          <a:stretch/>
        </p:blipFill>
        <p:spPr>
          <a:xfrm>
            <a:off x="261150" y="5190576"/>
            <a:ext cx="5267870" cy="11322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69B8EC-2292-52B2-1CC3-D8A53B311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947" y="2687335"/>
            <a:ext cx="2770505" cy="18745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600511-E360-B2DF-BC4B-8D032F15CC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24"/>
          <a:stretch/>
        </p:blipFill>
        <p:spPr bwMode="auto">
          <a:xfrm>
            <a:off x="7527401" y="4789863"/>
            <a:ext cx="2697051" cy="1612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771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851637B-7748-D4D2-0CF9-188561292783}"/>
              </a:ext>
            </a:extLst>
          </p:cNvPr>
          <p:cNvSpPr txBox="1"/>
          <p:nvPr/>
        </p:nvSpPr>
        <p:spPr>
          <a:xfrm>
            <a:off x="409318" y="193091"/>
            <a:ext cx="6094970" cy="79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MySQL+ Navicat</a:t>
            </a:r>
            <a:r>
              <a:rPr lang="zh-CN" altLang="en-US" sz="2400" b="1" kern="1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基础</a:t>
            </a:r>
            <a:endParaRPr lang="en-US" altLang="zh-CN" sz="2400" b="1" kern="10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4.4 Python+MySQL+Navicat 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数据管理案例</a:t>
            </a:r>
            <a:endParaRPr lang="en-US" kern="1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5EE02-32E6-A35D-DBEF-B2274DB38F34}"/>
              </a:ext>
            </a:extLst>
          </p:cNvPr>
          <p:cNvSpPr txBox="1"/>
          <p:nvPr/>
        </p:nvSpPr>
        <p:spPr>
          <a:xfrm>
            <a:off x="409318" y="1101312"/>
            <a:ext cx="6094970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4.4.4 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CSSCI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数据存取</a:t>
            </a:r>
            <a:r>
              <a:rPr 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MySQL</a:t>
            </a:r>
            <a:r>
              <a:rPr 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endParaRPr lang="en-US" sz="1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44AA10-2194-EF6A-412C-A60EE859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0" y="1545591"/>
            <a:ext cx="4801969" cy="2149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329369-0D51-2C48-ACF4-586A96D4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0" y="3829333"/>
            <a:ext cx="4801968" cy="2264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C6FE8E-A9A8-EC49-C53E-A38986D3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644" y="502311"/>
            <a:ext cx="5692775" cy="1111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28191F-D47A-93DB-D5EB-E0F2D1B31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644" y="1922781"/>
            <a:ext cx="2910840" cy="17722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BA5926-3431-91DA-CA45-3806B4E56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465" y="1919606"/>
            <a:ext cx="2971165" cy="17754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B39044-B352-06F0-708B-343F25DAF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8030" y="3912878"/>
            <a:ext cx="5895117" cy="2181035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B401C82F-0DF2-3145-8D79-3FAA2D86A137}"/>
              </a:ext>
            </a:extLst>
          </p:cNvPr>
          <p:cNvSpPr/>
          <p:nvPr/>
        </p:nvSpPr>
        <p:spPr>
          <a:xfrm>
            <a:off x="6792299" y="1651904"/>
            <a:ext cx="198257" cy="229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066A3D9-B3C9-B032-B437-78A9003BA3E6}"/>
              </a:ext>
            </a:extLst>
          </p:cNvPr>
          <p:cNvSpPr/>
          <p:nvPr/>
        </p:nvSpPr>
        <p:spPr>
          <a:xfrm rot="16200000">
            <a:off x="8602846" y="2975256"/>
            <a:ext cx="198257" cy="2293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9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</TotalTime>
  <Words>800</Words>
  <Application>Microsoft Office PowerPoint</Application>
  <PresentationFormat>宽屏</PresentationFormat>
  <Paragraphs>88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华光粗黑_CNKI</vt:lpstr>
      <vt:lpstr>宋体</vt:lpstr>
      <vt:lpstr>Arial</vt:lpstr>
      <vt:lpstr>Calibri</vt:lpstr>
      <vt:lpstr>Calibri Light</vt:lpstr>
      <vt:lpstr>Source Code Pro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显</dc:creator>
  <cp:lastModifiedBy>显 李</cp:lastModifiedBy>
  <cp:revision>10</cp:revision>
  <dcterms:created xsi:type="dcterms:W3CDTF">2022-12-31T03:44:12Z</dcterms:created>
  <dcterms:modified xsi:type="dcterms:W3CDTF">2023-10-12T01:12:21Z</dcterms:modified>
</cp:coreProperties>
</file>